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6" r:id="rId5"/>
    <p:sldId id="256" r:id="rId6"/>
    <p:sldId id="257" r:id="rId7"/>
    <p:sldId id="258" r:id="rId8"/>
    <p:sldId id="278" r:id="rId9"/>
    <p:sldId id="273" r:id="rId10"/>
    <p:sldId id="274" r:id="rId11"/>
    <p:sldId id="275" r:id="rId12"/>
    <p:sldId id="269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74" autoAdjust="0"/>
  </p:normalViewPr>
  <p:slideViewPr>
    <p:cSldViewPr snapToGrid="0" showGuides="1">
      <p:cViewPr varScale="1">
        <p:scale>
          <a:sx n="92" d="100"/>
          <a:sy n="92" d="100"/>
        </p:scale>
        <p:origin x="33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22.09.2021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gif>
</file>

<file path=ppt/media/image2.sv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22.09.2021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“WAI-ARIA is a technical specification written by the World Wide Web Consortium (W3C). The specification is most commonly used by developers to build interactive website content that is accessible to people with disabilities.”” – </a:t>
            </a:r>
            <a:r>
              <a:rPr lang="en-US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Siteimprove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621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draft of WCAG 3.0 can be viewed at https://www.w3.org/TR/wcag-3.0.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025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ugs of coffee in rows against a peach background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9917" b="19917"/>
          <a:stretch/>
        </p:blipFill>
        <p:spPr>
          <a:xfrm>
            <a:off x="4614953" y="0"/>
            <a:ext cx="7585924" cy="5949573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September</a:t>
            </a:r>
            <a:br>
              <a:rPr lang="en-US" dirty="0"/>
            </a:br>
            <a:r>
              <a:rPr lang="en-US" dirty="0"/>
              <a:t>2021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4 Principles of WCAG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POUR one out for A11y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Person running with a prosthetic leg.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879" b="9879"/>
          <a:stretch/>
        </p:blipFill>
        <p:spPr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42912-BF1E-4F5A-AD8F-5F52425D91D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115" y="3076575"/>
            <a:ext cx="4508033" cy="3641096"/>
          </a:xfrm>
        </p:spPr>
        <p:txBody>
          <a:bodyPr>
            <a:normAutofit/>
          </a:bodyPr>
          <a:lstStyle/>
          <a:p>
            <a:r>
              <a:rPr lang="en-US" sz="1600" b="1" dirty="0"/>
              <a:t>Accessibility </a:t>
            </a:r>
            <a:r>
              <a:rPr lang="en-US" sz="1600" dirty="0"/>
              <a:t>– “…word used to describe whether a product can be used by people of all abilities.” – </a:t>
            </a:r>
            <a:r>
              <a:rPr lang="en-US" sz="1600" i="1" dirty="0"/>
              <a:t>Microsoft Accessibility Fundamentals</a:t>
            </a:r>
            <a:endParaRPr lang="en-US" sz="1600" b="1" i="1" dirty="0"/>
          </a:p>
          <a:p>
            <a:r>
              <a:rPr lang="en-US" sz="1600" b="1" i="1" dirty="0"/>
              <a:t>Disability </a:t>
            </a:r>
            <a:r>
              <a:rPr lang="en-US" sz="1600" i="1" dirty="0"/>
              <a:t>– </a:t>
            </a:r>
            <a:r>
              <a:rPr lang="en-US" sz="1600" dirty="0"/>
              <a:t>“…a mismatch in interaction between the features of a person’s body and the features of the environment in which they live.” </a:t>
            </a:r>
            <a:r>
              <a:rPr lang="en-US" sz="1600" i="1" dirty="0"/>
              <a:t>– Microsoft Accessibility Fundamentals</a:t>
            </a:r>
          </a:p>
          <a:p>
            <a:r>
              <a:rPr lang="en-US" sz="1600" b="1" dirty="0"/>
              <a:t>Assistive Technology</a:t>
            </a:r>
            <a:r>
              <a:rPr lang="en-US" sz="1600" dirty="0"/>
              <a:t> – “…any item, piece of equipment, software program, or product that is used to increase, maintain, or improve the functional capabilities of people with disabilities.” – </a:t>
            </a:r>
            <a:r>
              <a:rPr lang="en-US" sz="1600" i="1" dirty="0"/>
              <a:t>Assistive Technology Industry Association</a:t>
            </a:r>
            <a:endParaRPr lang="en-US" sz="1600" b="1" i="1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73627-0457-4FB8-BD53-B3B13ED055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 numeronym for the word Accessibility.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What is A11Y?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working on computer writing cod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7047" r="27047"/>
          <a:stretch/>
        </p:blipFill>
        <p:spPr>
          <a:xfrm>
            <a:off x="1396781" y="0"/>
            <a:ext cx="3894833" cy="56563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550003"/>
            <a:ext cx="4952239" cy="2916952"/>
          </a:xfrm>
        </p:spPr>
        <p:txBody>
          <a:bodyPr>
            <a:normAutofit/>
          </a:bodyPr>
          <a:lstStyle/>
          <a:p>
            <a:r>
              <a:rPr lang="en-US" sz="1600" dirty="0"/>
              <a:t>Published by the Web Accessibility Initiative (WAI) of the World Wide Web Consortium (W3C) in 1999.</a:t>
            </a:r>
          </a:p>
          <a:p>
            <a:r>
              <a:rPr lang="en-US" sz="1600" dirty="0"/>
              <a:t>WAI is also responsible for the WAI-ARIA (Accessible Rich Internet Applications) technical specification.</a:t>
            </a:r>
          </a:p>
          <a:p>
            <a:r>
              <a:rPr lang="en-US" sz="1600" dirty="0"/>
              <a:t>WCAG is the foundation of most Accessibility regulations.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b="0" dirty="0"/>
              <a:t>eb </a:t>
            </a:r>
            <a:r>
              <a:rPr lang="en-US" dirty="0"/>
              <a:t>C</a:t>
            </a:r>
            <a:r>
              <a:rPr lang="en-US" b="0" dirty="0"/>
              <a:t>ontent </a:t>
            </a:r>
            <a:r>
              <a:rPr lang="en-US" dirty="0"/>
              <a:t>A</a:t>
            </a:r>
            <a:r>
              <a:rPr lang="en-US" b="0" dirty="0"/>
              <a:t>ccessibility </a:t>
            </a:r>
            <a:r>
              <a:rPr lang="en-US" dirty="0"/>
              <a:t>G</a:t>
            </a:r>
            <a:r>
              <a:rPr lang="en-US" b="0" dirty="0"/>
              <a:t>uidelines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WCAG?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ircular diagram showing the 4 principles of WCAG, and indicating that they all work together. Robust is shown with a computer screen and phone displaying the same website. Operable is shown with a mouse, keyboard and cell phone. Understandable is shown with a brain. Perceivable is shown with an eye, ear, and braille.">
            <a:extLst>
              <a:ext uri="{FF2B5EF4-FFF2-40B4-BE49-F238E27FC236}">
                <a16:creationId xmlns:a16="http://schemas.microsoft.com/office/drawing/2014/main" id="{494F34DA-CDB9-41EF-9E74-88AFCF8BC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20" y="1570652"/>
            <a:ext cx="4611292" cy="461129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323458"/>
            <a:ext cx="5569325" cy="3858486"/>
          </a:xfrm>
        </p:spPr>
        <p:txBody>
          <a:bodyPr>
            <a:normAutofit/>
          </a:bodyPr>
          <a:lstStyle/>
          <a:p>
            <a:r>
              <a:rPr lang="en-US" dirty="0"/>
              <a:t>Stands for:</a:t>
            </a:r>
          </a:p>
          <a:p>
            <a:pPr lvl="1"/>
            <a:r>
              <a:rPr lang="en-US" sz="1600" b="1" dirty="0"/>
              <a:t>P</a:t>
            </a:r>
            <a:r>
              <a:rPr lang="en-US" sz="1600" dirty="0"/>
              <a:t>erceivable</a:t>
            </a:r>
          </a:p>
          <a:p>
            <a:pPr lvl="1"/>
            <a:r>
              <a:rPr lang="en-US" sz="1600" b="1" dirty="0"/>
              <a:t>O</a:t>
            </a:r>
            <a:r>
              <a:rPr lang="en-US" sz="1600" dirty="0"/>
              <a:t>perable</a:t>
            </a:r>
          </a:p>
          <a:p>
            <a:pPr lvl="1"/>
            <a:r>
              <a:rPr lang="en-US" sz="1600" b="1" dirty="0"/>
              <a:t>U</a:t>
            </a:r>
            <a:r>
              <a:rPr lang="en-US" sz="1600" dirty="0"/>
              <a:t>nderstandable</a:t>
            </a:r>
          </a:p>
          <a:p>
            <a:pPr lvl="1"/>
            <a:r>
              <a:rPr lang="en-US" sz="1600" b="1" dirty="0"/>
              <a:t>R</a:t>
            </a:r>
            <a:r>
              <a:rPr lang="en-US" sz="1600" dirty="0"/>
              <a:t>obust</a:t>
            </a:r>
          </a:p>
          <a:p>
            <a:r>
              <a:rPr lang="en-US" dirty="0"/>
              <a:t>Used like categories for the guidelines to help define each respective group of guidelines seeks to accomplish in terms of accessibility.</a:t>
            </a:r>
          </a:p>
          <a:p>
            <a:r>
              <a:rPr lang="en-US" sz="1600"/>
              <a:t>There are 13 </a:t>
            </a:r>
            <a:r>
              <a:rPr lang="en-US" sz="1600" dirty="0"/>
              <a:t>guidelines, as of WCAG 2.1.</a:t>
            </a:r>
          </a:p>
          <a:p>
            <a:r>
              <a:rPr lang="en-US" sz="1600" dirty="0"/>
              <a:t>Each guideline is then further defined using a set of success criterion, which help determine level of conformance (A, AA, or AAA).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3FBA44C-C3B5-45ED-AFFF-1DAABDC5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/>
          <a:p>
            <a:r>
              <a:rPr lang="en-US" dirty="0"/>
              <a:t>The 4 core principles of WCAG.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What is POUR?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reading braille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772" b="9772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358415" cy="701675"/>
          </a:xfrm>
        </p:spPr>
        <p:txBody>
          <a:bodyPr/>
          <a:lstStyle/>
          <a:p>
            <a:r>
              <a:rPr lang="en-US" dirty="0"/>
              <a:t>Information and user interface components must be presentable to users in ways they can perceive.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326953"/>
            <a:ext cx="4829195" cy="3119114"/>
          </a:xfrm>
        </p:spPr>
        <p:txBody>
          <a:bodyPr>
            <a:noAutofit/>
          </a:bodyPr>
          <a:lstStyle/>
          <a:p>
            <a:r>
              <a:rPr lang="en-US" b="1" dirty="0"/>
              <a:t>Guideline 1.1: Text Alternatives: </a:t>
            </a:r>
            <a:r>
              <a:rPr lang="en-US" dirty="0"/>
              <a:t>Provide text alternatives for any non-text content so that it can be changed into other forms people need, such as large print, braille, speech, symbols, or simpler language.</a:t>
            </a:r>
          </a:p>
          <a:p>
            <a:r>
              <a:rPr lang="en-US" b="1" dirty="0"/>
              <a:t>Guideline 1.2: Time-based media: </a:t>
            </a:r>
            <a:r>
              <a:rPr lang="en-US" dirty="0"/>
              <a:t>Provide alternatives for time-based media.</a:t>
            </a:r>
          </a:p>
          <a:p>
            <a:r>
              <a:rPr lang="en-US" b="1" dirty="0"/>
              <a:t>Guideline 1.3: Adaptable: </a:t>
            </a:r>
            <a:r>
              <a:rPr lang="en-US" dirty="0"/>
              <a:t>Create content that can be presented in different ways (for example simpler layout) without losing information or structure.</a:t>
            </a:r>
          </a:p>
          <a:p>
            <a:r>
              <a:rPr lang="en-US" b="1" dirty="0"/>
              <a:t>Guideline 1.4: Distinguishable: </a:t>
            </a:r>
            <a:r>
              <a:rPr lang="en-US" dirty="0"/>
              <a:t>Make it easier for users to see and hear content including separating foreground from background.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477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erson on a high hill staring out across a gorgeous desert landscape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5" y="3076575"/>
            <a:ext cx="4693392" cy="3224637"/>
          </a:xfrm>
        </p:spPr>
        <p:txBody>
          <a:bodyPr>
            <a:noAutofit/>
          </a:bodyPr>
          <a:lstStyle/>
          <a:p>
            <a:r>
              <a:rPr lang="en-US" b="1" dirty="0"/>
              <a:t>Guideline 2.1: Keyboard Accessible: </a:t>
            </a:r>
            <a:r>
              <a:rPr lang="en-US" dirty="0"/>
              <a:t>Make all functionality available from a keyboard.</a:t>
            </a:r>
          </a:p>
          <a:p>
            <a:r>
              <a:rPr lang="en-US" b="1" dirty="0"/>
              <a:t>Guideline 2.2: Enough Time: </a:t>
            </a:r>
            <a:r>
              <a:rPr lang="en-US" dirty="0"/>
              <a:t>Provide users enough time to read and use content.</a:t>
            </a:r>
          </a:p>
          <a:p>
            <a:r>
              <a:rPr lang="en-US" b="1" dirty="0"/>
              <a:t>Guideline 2.3: Seizure and Physical Reactions: </a:t>
            </a:r>
            <a:r>
              <a:rPr lang="en-US" dirty="0"/>
              <a:t>Do not design content in a way that is known to cause seizures.</a:t>
            </a:r>
          </a:p>
          <a:p>
            <a:r>
              <a:rPr lang="en-US" b="1" dirty="0"/>
              <a:t>Guideline 2.4: Navigable: </a:t>
            </a:r>
            <a:r>
              <a:rPr lang="en-US" dirty="0"/>
              <a:t>Provide ways to help users navigate, find content, and determine where they are.</a:t>
            </a:r>
          </a:p>
          <a:p>
            <a:r>
              <a:rPr lang="en-US" b="1" dirty="0"/>
              <a:t>Guideline 2.5: Input Modalities: </a:t>
            </a:r>
            <a:r>
              <a:rPr lang="en-US" dirty="0"/>
              <a:t>Make it easier for users to operate functionality through various inputs beyond keyboard.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User interface components and navigation must be operable.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528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man reading the news while drinking from a mug.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393" b="2393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076575"/>
            <a:ext cx="4548187" cy="1708223"/>
          </a:xfrm>
        </p:spPr>
        <p:txBody>
          <a:bodyPr/>
          <a:lstStyle/>
          <a:p>
            <a:r>
              <a:rPr lang="en-US" b="1" dirty="0"/>
              <a:t>Guideline 3.1: Readable: </a:t>
            </a:r>
            <a:r>
              <a:rPr lang="en-US" dirty="0"/>
              <a:t>Make text content readable and understandable.</a:t>
            </a:r>
          </a:p>
          <a:p>
            <a:r>
              <a:rPr lang="en-US" b="1" dirty="0"/>
              <a:t>Guideline 3.2: Predictable: </a:t>
            </a:r>
            <a:r>
              <a:rPr lang="en-US" dirty="0"/>
              <a:t>Make web pages appear and operate in predictable ways.</a:t>
            </a:r>
          </a:p>
          <a:p>
            <a:r>
              <a:rPr lang="en-US" b="1" dirty="0"/>
              <a:t>Guideline 3.3: Input Assistance: </a:t>
            </a:r>
            <a:r>
              <a:rPr lang="en-US" dirty="0"/>
              <a:t>Help users avoid and correct mistakes.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Information and the operation of user interface must be understandable.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323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lacksmith shaping a piece of metal on an anvi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9840" b="9840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114" y="3590185"/>
            <a:ext cx="4548187" cy="1708223"/>
          </a:xfrm>
        </p:spPr>
        <p:txBody>
          <a:bodyPr/>
          <a:lstStyle/>
          <a:p>
            <a:r>
              <a:rPr lang="en-US" b="1" dirty="0"/>
              <a:t>Guideline 4.1:</a:t>
            </a:r>
            <a:r>
              <a:rPr lang="en-US" dirty="0"/>
              <a:t> Maximize compatibility with current and future user agents, including assistive technologies.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1114" y="2374900"/>
            <a:ext cx="4503295" cy="1054100"/>
          </a:xfrm>
        </p:spPr>
        <p:txBody>
          <a:bodyPr/>
          <a:lstStyle/>
          <a:p>
            <a:r>
              <a:rPr lang="en-US" dirty="0"/>
              <a:t>Content must be robust enough that it can be interpreted reliably by a wide variety of user agents, including assistive technologies.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046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7262" b="7262"/>
          <a:stretch/>
        </p:blipFill>
        <p:spPr>
          <a:xfrm>
            <a:off x="5245189" y="1"/>
            <a:ext cx="6943003" cy="5934621"/>
          </a:xfrm>
        </p:spPr>
      </p:pic>
      <p:sp>
        <p:nvSpPr>
          <p:cNvPr id="12" name="LinkedIn, Instagram, and GitHub Handle">
            <a:extLst>
              <a:ext uri="{FF2B5EF4-FFF2-40B4-BE49-F238E27FC236}">
                <a16:creationId xmlns:a16="http://schemas.microsoft.com/office/drawing/2014/main" id="{C4AEEFBE-9546-484C-BD35-B080A0BDF1E0}"/>
              </a:ext>
            </a:extLst>
          </p:cNvPr>
          <p:cNvSpPr txBox="1">
            <a:spLocks/>
          </p:cNvSpPr>
          <p:nvPr/>
        </p:nvSpPr>
        <p:spPr>
          <a:xfrm>
            <a:off x="877658" y="4714263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@CorgiDev</a:t>
            </a:r>
            <a:endParaRPr lang="ru-RU" dirty="0"/>
          </a:p>
        </p:txBody>
      </p:sp>
      <p:sp>
        <p:nvSpPr>
          <p:cNvPr id="11" name="LinkedIn, Instagram, and GitHub Handle Label">
            <a:extLst>
              <a:ext uri="{FF2B5EF4-FFF2-40B4-BE49-F238E27FC236}">
                <a16:creationId xmlns:a16="http://schemas.microsoft.com/office/drawing/2014/main" id="{99BDD335-90F5-4240-A0B0-D400871F7464}"/>
              </a:ext>
            </a:extLst>
          </p:cNvPr>
          <p:cNvSpPr txBox="1">
            <a:spLocks/>
          </p:cNvSpPr>
          <p:nvPr/>
        </p:nvSpPr>
        <p:spPr>
          <a:xfrm>
            <a:off x="877658" y="4454648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LinkedIn, Instagram, &amp; GitHub</a:t>
            </a:r>
            <a:endParaRPr lang="ru-RU" dirty="0"/>
          </a:p>
        </p:txBody>
      </p:sp>
      <p:sp>
        <p:nvSpPr>
          <p:cNvPr id="10" name="Twitter and Twitch Handle">
            <a:extLst>
              <a:ext uri="{FF2B5EF4-FFF2-40B4-BE49-F238E27FC236}">
                <a16:creationId xmlns:a16="http://schemas.microsoft.com/office/drawing/2014/main" id="{BAD72FDF-E9A7-40E2-AD79-46B88D56DDB5}"/>
              </a:ext>
            </a:extLst>
          </p:cNvPr>
          <p:cNvSpPr txBox="1">
            <a:spLocks/>
          </p:cNvSpPr>
          <p:nvPr/>
        </p:nvSpPr>
        <p:spPr>
          <a:xfrm>
            <a:off x="814944" y="3981831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@TheCorgiDev</a:t>
            </a:r>
            <a:endParaRPr lang="ru-RU" dirty="0"/>
          </a:p>
        </p:txBody>
      </p:sp>
      <p:sp>
        <p:nvSpPr>
          <p:cNvPr id="9" name="Twitter and Twitch Handle Label">
            <a:extLst>
              <a:ext uri="{FF2B5EF4-FFF2-40B4-BE49-F238E27FC236}">
                <a16:creationId xmlns:a16="http://schemas.microsoft.com/office/drawing/2014/main" id="{84F9C398-8AF8-430D-B185-FD70B69DE8DC}"/>
              </a:ext>
            </a:extLst>
          </p:cNvPr>
          <p:cNvSpPr txBox="1">
            <a:spLocks/>
          </p:cNvSpPr>
          <p:nvPr/>
        </p:nvSpPr>
        <p:spPr>
          <a:xfrm>
            <a:off x="814944" y="3722216"/>
            <a:ext cx="436753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Twitter &amp; Twitch:</a:t>
            </a:r>
            <a:endParaRPr lang="ru-RU" dirty="0"/>
          </a:p>
        </p:txBody>
      </p:sp>
      <p:sp>
        <p:nvSpPr>
          <p:cNvPr id="5" name="Homepage URL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944" y="3180691"/>
            <a:ext cx="4367531" cy="365125"/>
          </a:xfrm>
        </p:spPr>
        <p:txBody>
          <a:bodyPr/>
          <a:lstStyle/>
          <a:p>
            <a:r>
              <a:rPr lang="en-US" dirty="0"/>
              <a:t>https://corgidev.com</a:t>
            </a:r>
            <a:endParaRPr lang="ru-RU" dirty="0"/>
          </a:p>
        </p:txBody>
      </p:sp>
      <p:sp>
        <p:nvSpPr>
          <p:cNvPr id="4" name="Home Page URL Label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944" y="2921076"/>
            <a:ext cx="4367531" cy="365125"/>
          </a:xfrm>
        </p:spPr>
        <p:txBody>
          <a:bodyPr/>
          <a:lstStyle/>
          <a:p>
            <a:r>
              <a:rPr lang="en-US" dirty="0"/>
              <a:t>Home Page:</a:t>
            </a:r>
            <a:endParaRPr lang="ru-RU" dirty="0"/>
          </a:p>
        </p:txBody>
      </p:sp>
      <p:sp>
        <p:nvSpPr>
          <p:cNvPr id="3" name="Name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2243380"/>
            <a:ext cx="4367531" cy="524711"/>
          </a:xfrm>
        </p:spPr>
        <p:txBody>
          <a:bodyPr/>
          <a:lstStyle/>
          <a:p>
            <a:r>
              <a:rPr lang="en-US" dirty="0"/>
              <a:t>Erissa Renée Duvall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293</TotalTime>
  <Words>647</Words>
  <Application>Microsoft Office PowerPoint</Application>
  <PresentationFormat>Widescreen</PresentationFormat>
  <Paragraphs>56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Roboto</vt:lpstr>
      <vt:lpstr>Office Theme</vt:lpstr>
      <vt:lpstr>POUR one out for A11y</vt:lpstr>
      <vt:lpstr>What is A11Y?</vt:lpstr>
      <vt:lpstr>What is WCAG?</vt:lpstr>
      <vt:lpstr>What is POUR?</vt:lpstr>
      <vt:lpstr>Perceivable</vt:lpstr>
      <vt:lpstr>Operable</vt:lpstr>
      <vt:lpstr>Understandable</vt:lpstr>
      <vt:lpstr>Robust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POUR one out for A11y</dc:title>
  <dc:creator>Beth Gray</dc:creator>
  <cp:lastModifiedBy>Elizabeth Gray</cp:lastModifiedBy>
  <cp:revision>15</cp:revision>
  <dcterms:created xsi:type="dcterms:W3CDTF">2021-08-20T02:50:28Z</dcterms:created>
  <dcterms:modified xsi:type="dcterms:W3CDTF">2021-09-22T16:56:36Z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